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6" r:id="rId2"/>
    <p:sldId id="289" r:id="rId3"/>
    <p:sldId id="290" r:id="rId4"/>
    <p:sldId id="264" r:id="rId5"/>
    <p:sldId id="288" r:id="rId6"/>
    <p:sldId id="266" r:id="rId7"/>
    <p:sldId id="294" r:id="rId8"/>
    <p:sldId id="291" r:id="rId9"/>
    <p:sldId id="292" r:id="rId10"/>
    <p:sldId id="283" r:id="rId11"/>
    <p:sldId id="277" r:id="rId12"/>
    <p:sldId id="295" r:id="rId13"/>
    <p:sldId id="279" r:id="rId14"/>
    <p:sldId id="293" r:id="rId15"/>
    <p:sldId id="271" r:id="rId16"/>
    <p:sldId id="287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8482" autoAdjust="0"/>
  </p:normalViewPr>
  <p:slideViewPr>
    <p:cSldViewPr>
      <p:cViewPr varScale="1">
        <p:scale>
          <a:sx n="66" d="100"/>
          <a:sy n="66" d="100"/>
        </p:scale>
        <p:origin x="-14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B7E36-2477-426E-84B6-B096CB31BA0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23431-008F-4482-9940-A6045B4F6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4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শিক্ষার্থীদের সহায়তা করা যেতে পারে।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শিক্ষার্থীরা</a:t>
            </a:r>
            <a:r>
              <a:rPr lang="bn-BD" baseline="0" dirty="0" smtClean="0"/>
              <a:t> শব্দগুলো খাতায় লিখে নিতে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স্বাগতম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ক্লাসের প্রতি মনোযোগ আকর্ষণ এবং পাঠে আবহ সৃষ্টির জন্য চিত্রটি দেওয়া হয়েছে।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কন্টেন্টটি মান</a:t>
            </a:r>
            <a:r>
              <a:rPr lang="bn-BD" baseline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en-US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আজেকর পাঠের প্রথম শিখনফলের উদেশ্যে চিত্রগুলি দেওয়া হয়েছে।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আমাদের চারপাশে এরকম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ব্যাখ্যা করে বিষয়টি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আরো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সহজ করে শিক্ষার্থীকে বু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ঝিয়ে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দেওয়া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যেতে পারে।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baseline="0" dirty="0" smtClean="0"/>
              <a:t>প্লাস্টিকের স্কেল পশমী কাপড়ে বা মাথায় ঘষ</a:t>
            </a:r>
            <a:r>
              <a:rPr lang="en-US" baseline="0" dirty="0" err="1" smtClean="0"/>
              <a:t>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বিদ্যু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শক্তি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bn-BD" baseline="0" dirty="0" smtClean="0"/>
              <a:t> কাগজের টুকরার কাছে ধর</a:t>
            </a:r>
            <a:r>
              <a:rPr lang="en-US" baseline="0" dirty="0" err="1" smtClean="0"/>
              <a:t>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কাগজের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টুকরাকে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আকর্ষণ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bn-BD" baseline="0" dirty="0" smtClean="0"/>
              <a:t>।(আদ্র আবহাওয়ায় প্রদর্শণের মাধ্যমে বুঝানো যেতে পারে)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আজেকর পাঠের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দ্বিতীয়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শিখনফল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সমস্বত্ব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মিশ্রণ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জানার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উদেশ্যে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পরীক্ষা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দেওয়া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হয়েছে।বিশুদ্ধ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উপকরণ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সরবরাহ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কাজটি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য়ে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অথবা প্রদর্শনের মাধ্যমে বিষয়টি সহজ করে শিক্ষার্থীকে বুঝ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দেওয়া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যেতে পারে।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স্লাইডে প্রদত্ত প্রশ্নগুলোর উত্তর শিক্ষার্থীদেরকে খাতায় লিখতে বলা যেতে পারে।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baseline="0" dirty="0" smtClean="0"/>
              <a:t>অনুরূপ বস্তু ব্যবহার করে পরীক্ষাটি শিক্ষার্থীদের দ্বারা করা যেতে পারে। (আদ্র আবহাওয়ায় প্রদর্শণের মাধ্যমে</a:t>
            </a:r>
            <a:r>
              <a:rPr lang="bn-IN" baseline="0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বুঝ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দেওয়া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baseline="0" dirty="0" smtClean="0"/>
              <a:t>যেতে পারে)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12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আজেকর পাঠের তৃতীয় শিখনফলের সঙ্গে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পরীক্ষাটি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কে তুলনা করার জন্য ভিডিওটি দেওয়া হয়েছে। </a:t>
            </a:r>
            <a:r>
              <a:rPr lang="bn-IN" baseline="0" dirty="0" smtClean="0"/>
              <a:t>চার্জিত পদার্থ সনাক্তকরণের জন্য ভিডিওটি উদাহরণ হিসাবে দেখানো হয়েছে। উপকরণ সরবরাহ করে পরীক্ষাটি শিক্ষার্থীদের দ্বারা করানো যেতে পারে। (</a:t>
            </a:r>
            <a:r>
              <a:rPr lang="bn-BD" baseline="0" dirty="0" smtClean="0"/>
              <a:t>আদ্র আবহাওয়ায় প্রদর্শণের মাধ্যমে বু</a:t>
            </a:r>
            <a:r>
              <a:rPr lang="bn-IN" baseline="0" dirty="0" smtClean="0"/>
              <a:t>ঝিয়ে দেওয়া</a:t>
            </a:r>
            <a:r>
              <a:rPr lang="bn-BD" baseline="0" dirty="0" smtClean="0"/>
              <a:t> যেতে পারে।</a:t>
            </a:r>
            <a:r>
              <a:rPr lang="bn-IN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বলপেন মাথায় ঘষে ছোট ছোট কাগজের টুকরার কাজে ধরে বিষয়টি ব্যাখ্যা করা যেতে পারে।</a:t>
            </a:r>
            <a:r>
              <a:rPr lang="bn-BD" baseline="0" dirty="0" smtClean="0"/>
              <a:t>(আদ্র আবহাওয়ায় প্রদর্শণের মাধ্যমে </a:t>
            </a:r>
            <a:r>
              <a:rPr lang="bn-IN" baseline="0" dirty="0" smtClean="0"/>
              <a:t>বুঝিয়ে দেওয়া</a:t>
            </a:r>
            <a:r>
              <a:rPr lang="bn-BD" baseline="0" dirty="0" smtClean="0"/>
              <a:t> যেতে পারে)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IN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646003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চেয়েও ভিন্ন আঙ্গিকে ভাল মানের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শ্রেণি উপযোগী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77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4267200"/>
            <a:ext cx="71628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দাও।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5105400"/>
            <a:ext cx="73152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মাথায় ঘর্ষণের ফলে চিরুনি কোন চার্জে চার্জিত হয়েছে এবং কেন?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1456267" y="609600"/>
            <a:ext cx="6637867" cy="7620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লক্ষ কর এবং তোমার পরীক্ষণের সঙ্গে তুলনা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279169"/>
              </p:ext>
            </p:extLst>
          </p:nvPr>
        </p:nvGraphicFramePr>
        <p:xfrm>
          <a:off x="3149600" y="1676400"/>
          <a:ext cx="318346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676400"/>
                        <a:ext cx="3183467" cy="2057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20800" y="2438400"/>
            <a:ext cx="2032000" cy="2438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1860895" y="3655606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us 3"/>
          <p:cNvSpPr/>
          <p:nvPr/>
        </p:nvSpPr>
        <p:spPr>
          <a:xfrm>
            <a:off x="1930401" y="42672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2743201" y="41148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2675468" y="3429000"/>
            <a:ext cx="474133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2607733" y="27432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930401" y="29718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1794934" y="4038600"/>
            <a:ext cx="47413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472268" y="4419600"/>
            <a:ext cx="47413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1998134" y="2743200"/>
            <a:ext cx="474133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2607733" y="3810000"/>
            <a:ext cx="4064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19663233">
            <a:off x="4242563" y="1219200"/>
            <a:ext cx="541867" cy="4495800"/>
            <a:chOff x="5372100" y="1066800"/>
            <a:chExt cx="914400" cy="4648200"/>
          </a:xfrm>
        </p:grpSpPr>
        <p:grpSp>
          <p:nvGrpSpPr>
            <p:cNvPr id="24" name="Group 23"/>
            <p:cNvGrpSpPr/>
            <p:nvPr/>
          </p:nvGrpSpPr>
          <p:grpSpPr>
            <a:xfrm>
              <a:off x="5372100" y="1066800"/>
              <a:ext cx="914400" cy="4648200"/>
              <a:chOff x="5372100" y="1066800"/>
              <a:chExt cx="914400" cy="46482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372100" y="1066800"/>
                <a:ext cx="914400" cy="4648200"/>
                <a:chOff x="5372100" y="1066800"/>
                <a:chExt cx="914400" cy="46482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72100" y="1066800"/>
                  <a:ext cx="914400" cy="4648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Plus 15"/>
                <p:cNvSpPr/>
                <p:nvPr/>
              </p:nvSpPr>
              <p:spPr>
                <a:xfrm>
                  <a:off x="5753100" y="12954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lus 17"/>
                <p:cNvSpPr/>
                <p:nvPr/>
              </p:nvSpPr>
              <p:spPr>
                <a:xfrm>
                  <a:off x="5753100" y="20574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Plus 19"/>
                <p:cNvSpPr/>
                <p:nvPr/>
              </p:nvSpPr>
              <p:spPr>
                <a:xfrm>
                  <a:off x="5633772" y="3750804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Plus 20"/>
                <p:cNvSpPr/>
                <p:nvPr/>
              </p:nvSpPr>
              <p:spPr>
                <a:xfrm>
                  <a:off x="5676900" y="44958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Plus 21"/>
                <p:cNvSpPr/>
                <p:nvPr/>
              </p:nvSpPr>
              <p:spPr>
                <a:xfrm>
                  <a:off x="5676900" y="51816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Plus 18"/>
              <p:cNvSpPr/>
              <p:nvPr/>
            </p:nvSpPr>
            <p:spPr>
              <a:xfrm>
                <a:off x="5753100" y="2819400"/>
                <a:ext cx="304800" cy="533400"/>
              </a:xfrm>
              <a:prstGeom prst="mathPlus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Minus 24"/>
            <p:cNvSpPr/>
            <p:nvPr/>
          </p:nvSpPr>
          <p:spPr>
            <a:xfrm>
              <a:off x="5676900" y="19050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inus 25"/>
            <p:cNvSpPr/>
            <p:nvPr/>
          </p:nvSpPr>
          <p:spPr>
            <a:xfrm>
              <a:off x="5753100" y="11430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Minus 26"/>
            <p:cNvSpPr/>
            <p:nvPr/>
          </p:nvSpPr>
          <p:spPr>
            <a:xfrm>
              <a:off x="5676900" y="26670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Minus 27"/>
            <p:cNvSpPr/>
            <p:nvPr/>
          </p:nvSpPr>
          <p:spPr>
            <a:xfrm>
              <a:off x="5559013" y="354015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inus 28"/>
            <p:cNvSpPr/>
            <p:nvPr/>
          </p:nvSpPr>
          <p:spPr>
            <a:xfrm>
              <a:off x="5610746" y="4346879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inus 29"/>
            <p:cNvSpPr/>
            <p:nvPr/>
          </p:nvSpPr>
          <p:spPr>
            <a:xfrm>
              <a:off x="5676900" y="5029200"/>
              <a:ext cx="381000" cy="152400"/>
            </a:xfrm>
            <a:prstGeom prst="mathMinus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Minus 8"/>
          <p:cNvSpPr/>
          <p:nvPr/>
        </p:nvSpPr>
        <p:spPr>
          <a:xfrm>
            <a:off x="1794933" y="3429000"/>
            <a:ext cx="338667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1456267" y="4876800"/>
            <a:ext cx="1422400" cy="1143000"/>
            <a:chOff x="1638300" y="4876800"/>
            <a:chExt cx="1600200" cy="1143000"/>
          </a:xfrm>
        </p:grpSpPr>
        <p:sp>
          <p:nvSpPr>
            <p:cNvPr id="32" name="Rectangle 31"/>
            <p:cNvSpPr/>
            <p:nvPr/>
          </p:nvSpPr>
          <p:spPr>
            <a:xfrm>
              <a:off x="1638300" y="5486400"/>
              <a:ext cx="1600200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পশমী কাপড়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248694" y="5180806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623733" y="4648200"/>
            <a:ext cx="1422400" cy="1371600"/>
            <a:chOff x="3619500" y="4648200"/>
            <a:chExt cx="1600200" cy="1371600"/>
          </a:xfrm>
        </p:grpSpPr>
        <p:sp>
          <p:nvSpPr>
            <p:cNvPr id="47" name="Rectangle 46"/>
            <p:cNvSpPr/>
            <p:nvPr/>
          </p:nvSpPr>
          <p:spPr>
            <a:xfrm>
              <a:off x="3619500" y="5486400"/>
              <a:ext cx="16002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প্লাষ্টিক দন্ড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4248150" y="4819650"/>
              <a:ext cx="838200" cy="495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13" name="Minus 12"/>
          <p:cNvSpPr/>
          <p:nvPr/>
        </p:nvSpPr>
        <p:spPr>
          <a:xfrm>
            <a:off x="2675467" y="3200400"/>
            <a:ext cx="4064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lus 49"/>
          <p:cNvSpPr/>
          <p:nvPr/>
        </p:nvSpPr>
        <p:spPr>
          <a:xfrm>
            <a:off x="6468533" y="914400"/>
            <a:ext cx="5418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349067" y="1600200"/>
            <a:ext cx="1422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349067" y="914400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Minus 52"/>
          <p:cNvSpPr/>
          <p:nvPr/>
        </p:nvSpPr>
        <p:spPr>
          <a:xfrm>
            <a:off x="6468533" y="1752600"/>
            <a:ext cx="474133" cy="228600"/>
          </a:xfrm>
          <a:prstGeom prst="mathMinus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7078133" y="1143000"/>
            <a:ext cx="54186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78133" y="1828800"/>
            <a:ext cx="54186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6129867" y="3657600"/>
            <a:ext cx="2633133" cy="2286000"/>
            <a:chOff x="6384823" y="2362200"/>
            <a:chExt cx="3441290" cy="1752600"/>
          </a:xfrm>
        </p:grpSpPr>
        <p:sp>
          <p:nvSpPr>
            <p:cNvPr id="59" name="Rectangle 58"/>
            <p:cNvSpPr/>
            <p:nvPr/>
          </p:nvSpPr>
          <p:spPr>
            <a:xfrm>
              <a:off x="6384823" y="2362200"/>
              <a:ext cx="3441290" cy="1752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ঘর্ষণের ফলে পশমী কাপড় থেকে ইলেকট্রন (     )</a:t>
              </a:r>
            </a:p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প্লাষ্টিক দন্ডে চলে যায়। এভাবে বস্তু চার্জিত হয়ে হালকা পদার্থকে আকর্ষণ করে। এটাই স্থির 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বিদ্যু্ৎ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Minus 59"/>
            <p:cNvSpPr/>
            <p:nvPr/>
          </p:nvSpPr>
          <p:spPr>
            <a:xfrm flipV="1">
              <a:off x="8842886" y="2712720"/>
              <a:ext cx="393290" cy="193344"/>
            </a:xfrm>
            <a:prstGeom prst="mathMinu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7201" y="1371600"/>
            <a:ext cx="2421468" cy="1066800"/>
            <a:chOff x="800100" y="1371600"/>
            <a:chExt cx="2438400" cy="1066800"/>
          </a:xfrm>
        </p:grpSpPr>
        <p:sp>
          <p:nvSpPr>
            <p:cNvPr id="62" name="Rectangle 61"/>
            <p:cNvSpPr/>
            <p:nvPr/>
          </p:nvSpPr>
          <p:spPr>
            <a:xfrm>
              <a:off x="800100" y="1371600"/>
              <a:ext cx="2438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 দিয়ে ধনা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ত্ম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5" name="Straight Arrow Connector 64"/>
            <p:cNvCxnSpPr>
              <a:stCxn id="62" idx="2"/>
            </p:cNvCxnSpPr>
            <p:nvPr/>
          </p:nvCxnSpPr>
          <p:spPr>
            <a:xfrm rot="16200000" flipH="1">
              <a:off x="1905000" y="20193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639733" y="2514600"/>
            <a:ext cx="3285067" cy="533400"/>
            <a:chOff x="5219700" y="2514600"/>
            <a:chExt cx="3352800" cy="533400"/>
          </a:xfrm>
        </p:grpSpPr>
        <p:sp>
          <p:nvSpPr>
            <p:cNvPr id="63" name="Rectangle 62"/>
            <p:cNvSpPr/>
            <p:nvPr/>
          </p:nvSpPr>
          <p:spPr>
            <a:xfrm>
              <a:off x="5981700" y="2514600"/>
              <a:ext cx="25908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 নিয়ে ঋনা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ত্ম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2" name="Straight Arrow Connector 71"/>
            <p:cNvCxnSpPr>
              <a:stCxn id="63" idx="1"/>
            </p:cNvCxnSpPr>
            <p:nvPr/>
          </p:nvCxnSpPr>
          <p:spPr>
            <a:xfrm rot="10800000" flipV="1">
              <a:off x="5219700" y="2781300"/>
              <a:ext cx="7620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79" name="Down Arrow Callout 78"/>
          <p:cNvSpPr/>
          <p:nvPr/>
        </p:nvSpPr>
        <p:spPr>
          <a:xfrm>
            <a:off x="1591733" y="304800"/>
            <a:ext cx="6299200" cy="6858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পরীক্ষণের সঙ্গে নিচের চিত্রের মিল কর।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Explosion 2 70"/>
          <p:cNvSpPr/>
          <p:nvPr/>
        </p:nvSpPr>
        <p:spPr>
          <a:xfrm>
            <a:off x="4301067" y="1600200"/>
            <a:ext cx="203200" cy="228600"/>
          </a:xfrm>
          <a:prstGeom prst="irregularSeal2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xplosion 1 72"/>
          <p:cNvSpPr/>
          <p:nvPr/>
        </p:nvSpPr>
        <p:spPr>
          <a:xfrm>
            <a:off x="4504267" y="1905000"/>
            <a:ext cx="203200" cy="152400"/>
          </a:xfrm>
          <a:prstGeom prst="irregularSeal1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5 -0.04926 C -0.13607 -0.04256 -0.12928 0.01596 -0.11046 0.08164 C -0.09102 0.14732 -0.06603 0.19449 -0.05631 0.18802 C -0.04551 0.18085 -0.05091 0.12095 -0.07019 0.05573 C -0.08979 -0.00948 -0.11462 -0.05689 -0.1245 -0.04926 Z " pathEditMode="relative" rAng="-1408220" ptsTypes="fffff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18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16E-6 4.19981E-6 L 0.0469 -0.0215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5 -0.04926 L -0.05292 -0.105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28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-0.02151 L 0.13329 -0.066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369E-6 -8.14061E-7 L -0.04073 0.0499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25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 -1.64662E-6 L -0.03872 0.0666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79" grpId="0" animBg="1"/>
      <p:bldP spid="71" grpId="0" animBg="1"/>
      <p:bldP spid="71" grpId="1" animBg="1"/>
      <p:bldP spid="73" grpId="0" animBg="1"/>
      <p:bldP spid="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ইলেকট্রন</a:t>
            </a:r>
            <a:endParaRPr lang="en-US" sz="2000" dirty="0"/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কোনো বস্তু চার্জিত হয় কিসের প্রভাবে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প্রোটন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নিউট্রন 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পজিট্রন 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1" y="3352800"/>
            <a:ext cx="6781803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 কিসের মৌলিক ধর্ম-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নিউট্রন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প্রোটন  </a:t>
            </a: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Callout 15"/>
          <p:cNvSpPr/>
          <p:nvPr/>
        </p:nvSpPr>
        <p:spPr>
          <a:xfrm>
            <a:off x="2201334" y="609600"/>
            <a:ext cx="5080000" cy="990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6800" y="2286000"/>
            <a:ext cx="7010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নিউক্লিয়াসে কত ধরনের ক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থাকে?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600" y="5029200"/>
            <a:ext cx="7239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কাচদন্ডকে রেশম দ্বারা ঘষলে কোনটি কোন আধানে চার্জিত হবে?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657600"/>
            <a:ext cx="7162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বস্তু চার্জিত হয় কিসের প্রভাবে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5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250613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3505200"/>
            <a:ext cx="22860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ইলেকট্রন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638800" y="3581400"/>
            <a:ext cx="23622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প্রোটন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133600" y="4800600"/>
            <a:ext cx="2277533" cy="76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ধনা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ত্ম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চার্জ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520267" y="2209800"/>
            <a:ext cx="2328333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স্থির বিদ্যুৎ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647267" y="4876800"/>
            <a:ext cx="2353733" cy="76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ঋণা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ত্ম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চার্জ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133600" y="2209800"/>
            <a:ext cx="2218267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আকর্ষণ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ouse_Clipart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4" y="914400"/>
            <a:ext cx="7179733" cy="3962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10800000" flipV="1">
            <a:off x="1600200" y="5105400"/>
            <a:ext cx="5867400" cy="914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পশমী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বোতল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সিল্ক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ঘষে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টুকরার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59201" y="304800"/>
            <a:ext cx="2108199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mblr_lxfwo3Sa9H1qf0abk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62000"/>
            <a:ext cx="8128000" cy="5334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40000" y="4800600"/>
            <a:ext cx="2844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500703"/>
              </p:ext>
            </p:extLst>
          </p:nvPr>
        </p:nvGraphicFramePr>
        <p:xfrm>
          <a:off x="76200" y="1524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Presentation" r:id="rId4" imgW="3698809" imgH="2775143" progId="PowerPoint.Show.12">
                  <p:embed/>
                </p:oleObj>
              </mc:Choice>
              <mc:Fallback>
                <p:oleObj name="Presentation" r:id="rId4" imgW="3698809" imgH="277514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1524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4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tic-electricity-c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8533" y="990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149600" y="762000"/>
            <a:ext cx="2641600" cy="9906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0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67" y="762000"/>
            <a:ext cx="16256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457200" y="3276600"/>
            <a:ext cx="3810000" cy="30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মোজাফফর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উথরাইল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mozafforict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Mob.-01718936920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70169" y="3352800"/>
            <a:ext cx="3498099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সপ্তম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দশম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068" y="457203"/>
            <a:ext cx="1989667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lectric Charge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68" y="1524000"/>
            <a:ext cx="3928533" cy="3429000"/>
          </a:xfrm>
          <a:prstGeom prst="rect">
            <a:avLst/>
          </a:prstGeom>
        </p:spPr>
      </p:pic>
      <p:pic>
        <p:nvPicPr>
          <p:cNvPr id="26" name="Picture 25" descr="95c93d40dcde35bcc1c4b9d646169a83a85db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933" y="1600200"/>
            <a:ext cx="3691467" cy="32766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9600" y="5181600"/>
            <a:ext cx="3505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চিরুনি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টুকরাকে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34001" y="5105400"/>
            <a:ext cx="2666999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228600"/>
            <a:ext cx="3793067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দুটি লক্ষ 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ic Charge_1.gif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733" y="609600"/>
            <a:ext cx="8060267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9067" y="2819400"/>
            <a:ext cx="4673598" cy="6858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অস্তিত্ব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69067" y="2133600"/>
            <a:ext cx="5418667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বর্ণনা করতে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1066800" y="2133600"/>
            <a:ext cx="914400" cy="685800"/>
          </a:xfrm>
          <a:prstGeom prst="notched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1016000" y="3581400"/>
            <a:ext cx="914400" cy="685800"/>
          </a:xfrm>
          <a:prstGeom prst="notch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914400" y="4800600"/>
            <a:ext cx="1007533" cy="609600"/>
          </a:xfrm>
          <a:prstGeom prst="notched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69069" y="3505200"/>
            <a:ext cx="5486398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69069" y="4876800"/>
            <a:ext cx="5418666" cy="609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189705"/>
            <a:ext cx="37338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304800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52600" y="5029200"/>
            <a:ext cx="5664201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খাতায় লিখ।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057400" y="228600"/>
            <a:ext cx="4724400" cy="685800"/>
          </a:xfrm>
          <a:prstGeom prst="downArrowCallou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দু’টি লক্ষ 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191000"/>
            <a:ext cx="8382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ঘর্ষণের ফলে বস্তু দু’টিতে এক প্রকার শক্তি লাভ করেছে। তাই অন্য বস্তুকে আকষণ করছে।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paperani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66800"/>
            <a:ext cx="3522133" cy="2819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Picture 19" descr="magnetic_gir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800"/>
            <a:ext cx="3725333" cy="2819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Rectangle 12"/>
          <p:cNvSpPr/>
          <p:nvPr/>
        </p:nvSpPr>
        <p:spPr>
          <a:xfrm>
            <a:off x="1752600" y="5791200"/>
            <a:ext cx="5664201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প্রশ্ন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বিদ্যুৎ কী।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58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3600" y="2133600"/>
            <a:ext cx="2590800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চিরুনি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পশমী কাপড় দিয়ে ঘর্ষণ করে কাগজের টুকরার কাছে ধর এবং নিচের প্রশ্নগুলোর উত্তর দাও।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1" y="914400"/>
            <a:ext cx="2980267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ার্জের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অস্তিত্ব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000" y="1524000"/>
            <a:ext cx="6570133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১টি চিরুনি, পশমী কাপড়, কাগজের টুকরা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78667" y="304800"/>
            <a:ext cx="2980267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01371" y="990600"/>
            <a:ext cx="13580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১৫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violet-comb-2503413.jpg"/>
          <p:cNvPicPr>
            <a:picLocks noChangeAspect="1"/>
          </p:cNvPicPr>
          <p:nvPr/>
        </p:nvPicPr>
        <p:blipFill>
          <a:blip r:embed="rId3" cstate="print"/>
          <a:srcRect l="6923" t="14472" r="6923" b="20742"/>
          <a:stretch>
            <a:fillRect/>
          </a:stretch>
        </p:blipFill>
        <p:spPr>
          <a:xfrm rot="18788922">
            <a:off x="595285" y="2260293"/>
            <a:ext cx="1240370" cy="1344594"/>
          </a:xfrm>
          <a:prstGeom prst="rect">
            <a:avLst/>
          </a:prstGeom>
        </p:spPr>
      </p:pic>
      <p:pic>
        <p:nvPicPr>
          <p:cNvPr id="17" name="Picture 16" descr="427596.jpg"/>
          <p:cNvPicPr>
            <a:picLocks noChangeAspect="1"/>
          </p:cNvPicPr>
          <p:nvPr/>
        </p:nvPicPr>
        <p:blipFill>
          <a:blip r:embed="rId4"/>
          <a:srcRect t="60606" b="9091"/>
          <a:stretch>
            <a:fillRect/>
          </a:stretch>
        </p:blipFill>
        <p:spPr>
          <a:xfrm>
            <a:off x="4038600" y="2209800"/>
            <a:ext cx="1676400" cy="16002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7" descr="white-wool-cloth-29136979.jpg"/>
          <p:cNvPicPr>
            <a:picLocks noChangeAspect="1"/>
          </p:cNvPicPr>
          <p:nvPr/>
        </p:nvPicPr>
        <p:blipFill>
          <a:blip r:embed="rId5"/>
          <a:srcRect l="74539" b="70000"/>
          <a:stretch>
            <a:fillRect/>
          </a:stretch>
        </p:blipFill>
        <p:spPr>
          <a:xfrm>
            <a:off x="2057400" y="2209800"/>
            <a:ext cx="1625600" cy="1524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3467" y="4282440"/>
          <a:ext cx="7924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6733"/>
                <a:gridCol w="3158067"/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ঘর্ষণের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পর চিরুনি কাগজের টুকরাকে আকর্ষণ করছে কেন?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চিরুনি কোন চার্জে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চার্জিত হয়েছে?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পশমী কাপড় কোন চার্জে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চার্জিত হয়েছে?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43467" y="1066800"/>
          <a:ext cx="7924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933"/>
                <a:gridCol w="4605867"/>
              </a:tblGrid>
              <a:tr h="511277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4123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ঘর্ষণের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পর চিরুনি কাগজের টুকরাকে আকর্ষণ করছে কেন?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চিরুনি কোন চার্জে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চার্জিত হয়েছে?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পশমী কাপড় কোন চার্জে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চার্জিত হয়েছে?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72267" y="304800"/>
            <a:ext cx="4199467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উত্তর মিলিয়ে নাও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3276600"/>
            <a:ext cx="45720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পশমী কাপড় ইলেকট্রন দিয়ে ধনা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ত্ম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চার্জে চাজিত হয়।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2438400"/>
            <a:ext cx="4538133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চিরুনি পশমী কাপড় থেকে ইলেকট্রন গ্রহন করে ঋণা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ত্ম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চার্জে চার্জিত হয়।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752600"/>
            <a:ext cx="4495800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চিরুনি ঘর্ষণে চার্জিত হয়ে বিদ্যুৎ শক্তি লাভ করে।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1333" y="4343400"/>
            <a:ext cx="4199467" cy="609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খাতায় লিখ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7600" y="5181600"/>
            <a:ext cx="66548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ঘর্ষণে চিরুনি চার্জিত হয়েছে তা 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 প্রমাণ করবে?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870</Words>
  <Application>Microsoft Office PowerPoint</Application>
  <PresentationFormat>On-screen Show (4:3)</PresentationFormat>
  <Paragraphs>129</Paragraphs>
  <Slides>17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Mostafizur</cp:lastModifiedBy>
  <cp:revision>231</cp:revision>
  <dcterms:created xsi:type="dcterms:W3CDTF">2006-08-16T00:00:00Z</dcterms:created>
  <dcterms:modified xsi:type="dcterms:W3CDTF">2016-08-10T03:09:17Z</dcterms:modified>
</cp:coreProperties>
</file>